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61" r:id="rId9"/>
    <p:sldId id="267" r:id="rId10"/>
    <p:sldId id="268" r:id="rId11"/>
    <p:sldId id="269" r:id="rId12"/>
    <p:sldId id="270" r:id="rId13"/>
    <p:sldId id="271" r:id="rId14"/>
    <p:sldId id="260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34" autoAdjust="0"/>
    <p:restoredTop sz="87758" autoAdjust="0"/>
  </p:normalViewPr>
  <p:slideViewPr>
    <p:cSldViewPr snapToGrid="0">
      <p:cViewPr varScale="1">
        <p:scale>
          <a:sx n="97" d="100"/>
          <a:sy n="97" d="100"/>
        </p:scale>
        <p:origin x="112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3.png>
</file>

<file path=ppt/media/image4.gif>
</file>

<file path=ppt/media/image5.jpe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199F38-E0A6-4C42-A371-58DDCD019804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9A7E41-8786-4FA1-8379-8CA8B5738D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0621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그림</a:t>
            </a:r>
            <a:r>
              <a:rPr lang="en-US" altLang="ko-KR" dirty="0"/>
              <a:t>1 https://blog.naver.com/melt2092/222960644627</a:t>
            </a:r>
          </a:p>
          <a:p>
            <a:r>
              <a:rPr lang="ko-KR" altLang="en-US" dirty="0"/>
              <a:t>그림</a:t>
            </a:r>
            <a:r>
              <a:rPr lang="en-US" altLang="ko-KR" dirty="0"/>
              <a:t>2 https://www.instiz.net/pt/7322375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81209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그림</a:t>
            </a:r>
            <a:r>
              <a:rPr lang="en-US" altLang="ko-KR" dirty="0"/>
              <a:t>3 https://tenor.com/ko/view/werewolf-by-night-man-thing-ted-kill-burn-gif-26889050</a:t>
            </a:r>
          </a:p>
          <a:p>
            <a:r>
              <a:rPr lang="ko-KR" altLang="en-US" dirty="0"/>
              <a:t>그림</a:t>
            </a:r>
            <a:r>
              <a:rPr lang="en-US" altLang="ko-KR" dirty="0"/>
              <a:t>4 https://blog.naver.com/thdbdlaeo/223010118217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4428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그림</a:t>
            </a:r>
            <a:r>
              <a:rPr lang="en-US" altLang="ko-KR" dirty="0"/>
              <a:t>5 https://eodud722.tistory.com/1872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2769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그림 </a:t>
            </a:r>
            <a:r>
              <a:rPr lang="en-US" altLang="ko-KR" dirty="0"/>
              <a:t>6 http://m.ddaily.co.kr/page/view/2023032714370056113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36475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7E41-8786-4FA1-8379-8CA8B5738D6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846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6394"/>
            <a:ext cx="12193057" cy="6870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242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933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571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18587"/>
            <a:ext cx="12193057" cy="689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27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3057" cy="689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932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565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5788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704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930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0818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C504-0643-4613-9B4D-386D903B308B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7659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1C504-0643-4613-9B4D-386D903B308B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4C0A3-9D2B-4C42-B7BA-3839C01465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2168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naver.com/thdbdlaeo/223010118217" TargetMode="External"/><Relationship Id="rId2" Type="http://schemas.openxmlformats.org/officeDocument/2006/relationships/hyperlink" Target="https://www.instiz.net/pt/7322375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odud722.tistory.com/1872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sv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1816100"/>
            <a:ext cx="12192000" cy="26416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0"/>
                </a:schemeClr>
              </a:gs>
              <a:gs pos="51000">
                <a:schemeClr val="tx1">
                  <a:alpha val="66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930400" y="2650979"/>
            <a:ext cx="83312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Hunter</a:t>
            </a:r>
            <a:endParaRPr lang="ko-KR" altLang="en-US" sz="5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891699" y="4961345"/>
            <a:ext cx="29081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rPr>
              <a:t>2014182036 </a:t>
            </a:r>
            <a:r>
              <a:rPr lang="ko-KR" altLang="en-US" sz="2400" b="1" dirty="0" err="1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rPr>
              <a:t>이한주</a:t>
            </a:r>
            <a:endParaRPr lang="en-US" altLang="ko-KR" sz="2400" b="1" dirty="0">
              <a:solidFill>
                <a:schemeClr val="bg1"/>
              </a:solidFill>
              <a:latin typeface="Arial" panose="020B0604020202020204" pitchFamily="34" charset="0"/>
              <a:ea typeface="-윤고딕310" pitchFamily="18" charset="-127"/>
              <a:cs typeface="Arial" panose="020B0604020202020204" pitchFamily="34" charset="0"/>
            </a:endParaRPr>
          </a:p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rPr>
              <a:t>2018182037 </a:t>
            </a:r>
            <a:r>
              <a:rPr lang="ko-KR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rPr>
              <a:t>조상준</a:t>
            </a:r>
            <a:endParaRPr lang="en-US" altLang="ko-KR" sz="2400" b="1" dirty="0">
              <a:solidFill>
                <a:schemeClr val="bg1"/>
              </a:solidFill>
              <a:latin typeface="Arial" panose="020B0604020202020204" pitchFamily="34" charset="0"/>
              <a:ea typeface="-윤고딕310" pitchFamily="18" charset="-127"/>
              <a:cs typeface="Arial" panose="020B0604020202020204" pitchFamily="34" charset="0"/>
            </a:endParaRPr>
          </a:p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rPr>
              <a:t>2020184040 </a:t>
            </a:r>
            <a:r>
              <a:rPr lang="ko-KR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-윤고딕310" pitchFamily="18" charset="-127"/>
                <a:cs typeface="Arial" panose="020B0604020202020204" pitchFamily="34" charset="0"/>
              </a:rPr>
              <a:t>김도후</a:t>
            </a:r>
            <a:endParaRPr lang="en-US" altLang="ko-KR" sz="2400" b="1" dirty="0">
              <a:solidFill>
                <a:schemeClr val="bg1"/>
              </a:solidFill>
              <a:latin typeface="Arial" panose="020B0604020202020204" pitchFamily="34" charset="0"/>
              <a:ea typeface="-윤고딕310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074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36728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타 게임과의 비교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0D17A8-7A39-358F-3457-C5DAEA86E25E}"/>
              </a:ext>
            </a:extLst>
          </p:cNvPr>
          <p:cNvSpPr txBox="1"/>
          <p:nvPr/>
        </p:nvSpPr>
        <p:spPr>
          <a:xfrm>
            <a:off x="4798142" y="1997839"/>
            <a:ext cx="7089058" cy="2954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 err="1"/>
              <a:t>다크앤</a:t>
            </a:r>
            <a:r>
              <a:rPr lang="ko-KR" altLang="en-US" sz="2400" b="1" dirty="0"/>
              <a:t> </a:t>
            </a:r>
            <a:r>
              <a:rPr lang="ko-KR" altLang="en-US" sz="2400" b="1" dirty="0" err="1"/>
              <a:t>다커와의</a:t>
            </a:r>
            <a:r>
              <a:rPr lang="ko-KR" altLang="en-US" sz="2400" b="1" dirty="0"/>
              <a:t> 차이점</a:t>
            </a:r>
          </a:p>
          <a:p>
            <a:endParaRPr lang="ko-KR" altLang="en-US" dirty="0"/>
          </a:p>
          <a:p>
            <a:r>
              <a:rPr lang="ko-KR" altLang="en-US" dirty="0" err="1"/>
              <a:t>다크앤</a:t>
            </a:r>
            <a:r>
              <a:rPr lang="ko-KR" altLang="en-US" dirty="0"/>
              <a:t> </a:t>
            </a:r>
            <a:r>
              <a:rPr lang="ko-KR" altLang="en-US" dirty="0" err="1"/>
              <a:t>다커의</a:t>
            </a:r>
            <a:r>
              <a:rPr lang="ko-KR" altLang="en-US" dirty="0"/>
              <a:t> 경우 시간이 되면 나타나는 포탈을 찾으면</a:t>
            </a:r>
          </a:p>
          <a:p>
            <a:r>
              <a:rPr lang="ko-KR" altLang="en-US" dirty="0"/>
              <a:t>탈출 할 수 있는 방식이지만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더 헌터의 경우에는 </a:t>
            </a:r>
            <a:r>
              <a:rPr lang="ko-KR" altLang="en-US" dirty="0" err="1"/>
              <a:t>보스몬스터를</a:t>
            </a:r>
            <a:r>
              <a:rPr lang="ko-KR" altLang="en-US" dirty="0"/>
              <a:t> 사냥해 열쇠를 얻어</a:t>
            </a:r>
          </a:p>
          <a:p>
            <a:r>
              <a:rPr lang="ko-KR" altLang="en-US" dirty="0"/>
              <a:t>탈출구까지 무사히 도착한 경우에 탈출 할 수 있는 방식이다</a:t>
            </a:r>
          </a:p>
          <a:p>
            <a:endParaRPr lang="ko-KR" altLang="en-US" dirty="0"/>
          </a:p>
          <a:p>
            <a:r>
              <a:rPr lang="ko-KR" altLang="en-US" dirty="0"/>
              <a:t>또한 </a:t>
            </a:r>
            <a:r>
              <a:rPr lang="ko-KR" altLang="en-US" dirty="0" err="1"/>
              <a:t>다크앤다커의</a:t>
            </a:r>
            <a:r>
              <a:rPr lang="ko-KR" altLang="en-US" dirty="0"/>
              <a:t> 경우 포탈을 찾은 사람 모두 탈출 할 수 있지만</a:t>
            </a:r>
          </a:p>
          <a:p>
            <a:r>
              <a:rPr lang="ko-KR" altLang="en-US" dirty="0" err="1"/>
              <a:t>더헌터의</a:t>
            </a:r>
            <a:r>
              <a:rPr lang="ko-KR" altLang="en-US" dirty="0"/>
              <a:t> 경우 열쇠를 얻은 </a:t>
            </a:r>
            <a:r>
              <a:rPr lang="en-US" altLang="ko-KR" dirty="0"/>
              <a:t>1</a:t>
            </a:r>
            <a:r>
              <a:rPr lang="ko-KR" altLang="en-US" dirty="0"/>
              <a:t>명</a:t>
            </a:r>
            <a:r>
              <a:rPr lang="en-US" altLang="ko-KR" dirty="0"/>
              <a:t>(1</a:t>
            </a:r>
            <a:r>
              <a:rPr lang="ko-KR" altLang="en-US" dirty="0"/>
              <a:t>팀</a:t>
            </a:r>
            <a:r>
              <a:rPr lang="en-US" altLang="ko-KR" dirty="0"/>
              <a:t>)</a:t>
            </a:r>
            <a:r>
              <a:rPr lang="ko-KR" altLang="en-US" dirty="0"/>
              <a:t>만 탈출 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88F7011E-4126-4BA5-3294-80CA503273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555" y="1146226"/>
            <a:ext cx="3810000" cy="507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1291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48526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역할 분담 및 준비 현황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7A53C8-DE22-71C4-C757-CE8B0E9488C3}"/>
              </a:ext>
            </a:extLst>
          </p:cNvPr>
          <p:cNvSpPr txBox="1"/>
          <p:nvPr/>
        </p:nvSpPr>
        <p:spPr>
          <a:xfrm>
            <a:off x="393290" y="1189703"/>
            <a:ext cx="3313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err="1"/>
              <a:t>이한주</a:t>
            </a:r>
            <a:endParaRPr lang="ko-KR" alt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B20C7F-F083-6905-5D9C-30B20EE9DB60}"/>
              </a:ext>
            </a:extLst>
          </p:cNvPr>
          <p:cNvSpPr txBox="1"/>
          <p:nvPr/>
        </p:nvSpPr>
        <p:spPr>
          <a:xfrm>
            <a:off x="4439264" y="1189703"/>
            <a:ext cx="3313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조상준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82A94C-3DB6-1C3F-071F-DB3B757EEE90}"/>
              </a:ext>
            </a:extLst>
          </p:cNvPr>
          <p:cNvSpPr txBox="1"/>
          <p:nvPr/>
        </p:nvSpPr>
        <p:spPr>
          <a:xfrm>
            <a:off x="8485239" y="1189703"/>
            <a:ext cx="3313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김도후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BD6201-0DE3-0506-0BB4-D2CD37E05298}"/>
              </a:ext>
            </a:extLst>
          </p:cNvPr>
          <p:cNvSpPr txBox="1"/>
          <p:nvPr/>
        </p:nvSpPr>
        <p:spPr>
          <a:xfrm>
            <a:off x="4439263" y="1655506"/>
            <a:ext cx="331347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클라이언트</a:t>
            </a:r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altLang="ko-KR" sz="2000" dirty="0"/>
              <a:t>3D</a:t>
            </a:r>
            <a:r>
              <a:rPr lang="ko-KR" altLang="en-US" sz="2000" dirty="0"/>
              <a:t>게임 프로그래밍</a:t>
            </a:r>
            <a:endParaRPr lang="en-US" altLang="ko-KR" sz="2000" dirty="0"/>
          </a:p>
          <a:p>
            <a:pPr algn="ctr"/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게임수학</a:t>
            </a: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altLang="ko-KR" sz="2000" dirty="0"/>
              <a:t>C,C++,STL</a:t>
            </a:r>
          </a:p>
          <a:p>
            <a:pPr algn="ctr"/>
            <a:r>
              <a:rPr lang="en-US" altLang="ko-KR" sz="2000" dirty="0"/>
              <a:t>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자료구조</a:t>
            </a: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altLang="ko-KR" sz="2000" dirty="0"/>
              <a:t>2D</a:t>
            </a:r>
            <a:r>
              <a:rPr lang="ko-KR" altLang="en-US" sz="2000" dirty="0"/>
              <a:t>게임프로그래밍</a:t>
            </a:r>
            <a:endParaRPr lang="en-US" altLang="ko-KR" sz="2000" dirty="0"/>
          </a:p>
          <a:p>
            <a:pPr algn="ctr"/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컴퓨터 그래픽스</a:t>
            </a:r>
            <a:endParaRPr lang="en-US" altLang="ko-KR" sz="2000" dirty="0"/>
          </a:p>
          <a:p>
            <a:pPr algn="ctr"/>
            <a:r>
              <a:rPr lang="en-US" altLang="ko-KR" sz="2000" dirty="0"/>
              <a:t>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알고리즘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7860D9-3D67-6FF1-4677-7893A226B4B7}"/>
              </a:ext>
            </a:extLst>
          </p:cNvPr>
          <p:cNvSpPr txBox="1"/>
          <p:nvPr/>
        </p:nvSpPr>
        <p:spPr>
          <a:xfrm>
            <a:off x="393289" y="1655506"/>
            <a:ext cx="3313471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서버</a:t>
            </a:r>
            <a:endParaRPr lang="en-US" altLang="ko-KR" sz="2400" b="1" dirty="0"/>
          </a:p>
          <a:p>
            <a:pPr algn="ctr"/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altLang="ko-KR" sz="2000" dirty="0"/>
              <a:t>C,C++,STL</a:t>
            </a:r>
          </a:p>
          <a:p>
            <a:pPr algn="ctr"/>
            <a:r>
              <a:rPr lang="en-US" altLang="ko-KR" sz="2000" dirty="0"/>
              <a:t>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자료구조</a:t>
            </a:r>
            <a:endParaRPr lang="en-US" altLang="ko-KR" sz="2000" dirty="0"/>
          </a:p>
          <a:p>
            <a:pPr algn="ctr"/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네트워크 기초</a:t>
            </a:r>
            <a:endParaRPr lang="en-US" altLang="ko-KR" sz="2000" dirty="0"/>
          </a:p>
          <a:p>
            <a:pPr algn="ctr"/>
            <a:r>
              <a:rPr lang="en-US" altLang="ko-KR" sz="2000" dirty="0"/>
              <a:t>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알고리즘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23AB16-E905-25DF-8CDE-7F3D328B51DC}"/>
              </a:ext>
            </a:extLst>
          </p:cNvPr>
          <p:cNvSpPr txBox="1"/>
          <p:nvPr/>
        </p:nvSpPr>
        <p:spPr>
          <a:xfrm>
            <a:off x="8485239" y="1651368"/>
            <a:ext cx="331347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기획 및 모델링</a:t>
            </a:r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altLang="ko-KR" sz="2000" dirty="0"/>
              <a:t>3D </a:t>
            </a:r>
            <a:r>
              <a:rPr lang="ko-KR" altLang="en-US" sz="2000" dirty="0"/>
              <a:t>모델링</a:t>
            </a:r>
            <a:endParaRPr lang="en-US" altLang="ko-KR" sz="2000" dirty="0"/>
          </a:p>
          <a:p>
            <a:pPr algn="ctr"/>
            <a:r>
              <a:rPr lang="en-US" altLang="ko-KR" sz="2000" dirty="0"/>
              <a:t>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altLang="ko-KR" sz="2000" dirty="0"/>
              <a:t>3D </a:t>
            </a:r>
            <a:r>
              <a:rPr lang="ko-KR" altLang="en-US" sz="2000" dirty="0"/>
              <a:t>애니메이션</a:t>
            </a: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altLang="ko-KR" sz="2000" dirty="0"/>
              <a:t>C,C++</a:t>
            </a:r>
          </a:p>
          <a:p>
            <a:pPr algn="ctr"/>
            <a:r>
              <a:rPr lang="en-US" altLang="ko-KR" sz="2000" dirty="0"/>
              <a:t>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자료구조</a:t>
            </a: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게임기획</a:t>
            </a:r>
            <a:r>
              <a:rPr lang="en-US" altLang="ko-KR" sz="2000" dirty="0"/>
              <a:t>1</a:t>
            </a:r>
          </a:p>
          <a:p>
            <a:pPr algn="ctr"/>
            <a:endParaRPr lang="en-US" altLang="ko-KR" sz="20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ko-KR" altLang="en-US" sz="2000" dirty="0"/>
              <a:t>게임기획</a:t>
            </a:r>
            <a:r>
              <a:rPr lang="en-US" altLang="ko-KR" sz="2000" dirty="0"/>
              <a:t>2</a:t>
            </a:r>
          </a:p>
          <a:p>
            <a:pPr algn="ctr"/>
            <a:r>
              <a:rPr lang="en-US" altLang="ko-KR" sz="2000" dirty="0"/>
              <a:t> </a:t>
            </a:r>
          </a:p>
          <a:p>
            <a:pPr algn="ctr"/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0124881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개발 일정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D27D89C5-007E-315D-C0EA-C3CBB144BC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9677470"/>
              </p:ext>
            </p:extLst>
          </p:nvPr>
        </p:nvGraphicFramePr>
        <p:xfrm>
          <a:off x="625987" y="1594735"/>
          <a:ext cx="7505289" cy="41866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3921">
                  <a:extLst>
                    <a:ext uri="{9D8B030D-6E8A-4147-A177-3AD203B41FA5}">
                      <a16:colId xmlns:a16="http://schemas.microsoft.com/office/drawing/2014/main" val="248136247"/>
                    </a:ext>
                  </a:extLst>
                </a:gridCol>
                <a:gridCol w="833921">
                  <a:extLst>
                    <a:ext uri="{9D8B030D-6E8A-4147-A177-3AD203B41FA5}">
                      <a16:colId xmlns:a16="http://schemas.microsoft.com/office/drawing/2014/main" val="3398038662"/>
                    </a:ext>
                  </a:extLst>
                </a:gridCol>
                <a:gridCol w="833921">
                  <a:extLst>
                    <a:ext uri="{9D8B030D-6E8A-4147-A177-3AD203B41FA5}">
                      <a16:colId xmlns:a16="http://schemas.microsoft.com/office/drawing/2014/main" val="1316176090"/>
                    </a:ext>
                  </a:extLst>
                </a:gridCol>
                <a:gridCol w="833921">
                  <a:extLst>
                    <a:ext uri="{9D8B030D-6E8A-4147-A177-3AD203B41FA5}">
                      <a16:colId xmlns:a16="http://schemas.microsoft.com/office/drawing/2014/main" val="1456563234"/>
                    </a:ext>
                  </a:extLst>
                </a:gridCol>
                <a:gridCol w="833921">
                  <a:extLst>
                    <a:ext uri="{9D8B030D-6E8A-4147-A177-3AD203B41FA5}">
                      <a16:colId xmlns:a16="http://schemas.microsoft.com/office/drawing/2014/main" val="2917345652"/>
                    </a:ext>
                  </a:extLst>
                </a:gridCol>
                <a:gridCol w="833921">
                  <a:extLst>
                    <a:ext uri="{9D8B030D-6E8A-4147-A177-3AD203B41FA5}">
                      <a16:colId xmlns:a16="http://schemas.microsoft.com/office/drawing/2014/main" val="1555170486"/>
                    </a:ext>
                  </a:extLst>
                </a:gridCol>
                <a:gridCol w="833921">
                  <a:extLst>
                    <a:ext uri="{9D8B030D-6E8A-4147-A177-3AD203B41FA5}">
                      <a16:colId xmlns:a16="http://schemas.microsoft.com/office/drawing/2014/main" val="2466529354"/>
                    </a:ext>
                  </a:extLst>
                </a:gridCol>
                <a:gridCol w="833921">
                  <a:extLst>
                    <a:ext uri="{9D8B030D-6E8A-4147-A177-3AD203B41FA5}">
                      <a16:colId xmlns:a16="http://schemas.microsoft.com/office/drawing/2014/main" val="3528667160"/>
                    </a:ext>
                  </a:extLst>
                </a:gridCol>
                <a:gridCol w="833921">
                  <a:extLst>
                    <a:ext uri="{9D8B030D-6E8A-4147-A177-3AD203B41FA5}">
                      <a16:colId xmlns:a16="http://schemas.microsoft.com/office/drawing/2014/main" val="3830240191"/>
                    </a:ext>
                  </a:extLst>
                </a:gridCol>
              </a:tblGrid>
              <a:tr h="83732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5171173"/>
                  </a:ext>
                </a:extLst>
              </a:tr>
              <a:tr h="83732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7266428"/>
                  </a:ext>
                </a:extLst>
              </a:tr>
              <a:tr h="837327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7250277"/>
                  </a:ext>
                </a:extLst>
              </a:tr>
              <a:tr h="837327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068828"/>
                  </a:ext>
                </a:extLst>
              </a:tr>
              <a:tr h="83732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53159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F3670C1-FAA0-B64B-2FC9-985E41C25C8C}"/>
              </a:ext>
            </a:extLst>
          </p:cNvPr>
          <p:cNvSpPr txBox="1"/>
          <p:nvPr/>
        </p:nvSpPr>
        <p:spPr>
          <a:xfrm>
            <a:off x="9104671" y="3328552"/>
            <a:ext cx="2163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추후 작성 예정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15802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참고 문헌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28AF18-9C7A-BEDD-FDEB-1BC7D77A5B9E}"/>
              </a:ext>
            </a:extLst>
          </p:cNvPr>
          <p:cNvSpPr txBox="1"/>
          <p:nvPr/>
        </p:nvSpPr>
        <p:spPr>
          <a:xfrm>
            <a:off x="550606" y="1200835"/>
            <a:ext cx="1081548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그림</a:t>
            </a:r>
            <a:r>
              <a:rPr lang="en-US" altLang="ko-KR" dirty="0"/>
              <a:t>1 https://blog.naver.com/melt2092/222960644627</a:t>
            </a:r>
          </a:p>
          <a:p>
            <a:r>
              <a:rPr lang="ko-KR" altLang="en-US" dirty="0"/>
              <a:t>그림</a:t>
            </a:r>
            <a:r>
              <a:rPr lang="en-US" altLang="ko-KR" dirty="0"/>
              <a:t>2 </a:t>
            </a:r>
            <a:r>
              <a:rPr lang="en-US" altLang="ko-KR" dirty="0">
                <a:hlinkClick r:id="rId2"/>
              </a:rPr>
              <a:t>https://www.instiz.net/pt/7322375</a:t>
            </a:r>
            <a:endParaRPr lang="en-US" altLang="ko-KR" dirty="0"/>
          </a:p>
          <a:p>
            <a:r>
              <a:rPr lang="ko-KR" altLang="en-US" dirty="0"/>
              <a:t>그림</a:t>
            </a:r>
            <a:r>
              <a:rPr lang="en-US" altLang="ko-KR" dirty="0"/>
              <a:t>3 https://tenor.com/ko/view/werewolf-by-night-man-thing-ted-kill-burn-gif-26889050</a:t>
            </a:r>
          </a:p>
          <a:p>
            <a:r>
              <a:rPr lang="ko-KR" altLang="en-US" dirty="0"/>
              <a:t>그림</a:t>
            </a:r>
            <a:r>
              <a:rPr lang="en-US" altLang="ko-KR" dirty="0"/>
              <a:t>4 </a:t>
            </a:r>
            <a:r>
              <a:rPr lang="en-US" altLang="ko-KR" dirty="0">
                <a:hlinkClick r:id="rId3"/>
              </a:rPr>
              <a:t>https://blog.naver.com/thdbdlaeo/223010118217</a:t>
            </a:r>
            <a:endParaRPr lang="en-US" altLang="ko-KR" dirty="0"/>
          </a:p>
          <a:p>
            <a:r>
              <a:rPr lang="ko-KR" altLang="en-US" dirty="0"/>
              <a:t>그림</a:t>
            </a:r>
            <a:r>
              <a:rPr lang="en-US" altLang="ko-KR" dirty="0"/>
              <a:t>5 </a:t>
            </a:r>
            <a:r>
              <a:rPr lang="en-US" altLang="ko-KR" dirty="0">
                <a:hlinkClick r:id="rId4"/>
              </a:rPr>
              <a:t>https://eodud722.tistory.com/1872</a:t>
            </a:r>
            <a:endParaRPr lang="en-US" altLang="ko-KR" dirty="0"/>
          </a:p>
          <a:p>
            <a:r>
              <a:rPr lang="ko-KR" altLang="en-US" dirty="0"/>
              <a:t>그림 </a:t>
            </a:r>
            <a:r>
              <a:rPr lang="en-US" altLang="ko-KR" dirty="0"/>
              <a:t>6 http://m.ddaily.co.kr/page/view/2023032714370056113</a:t>
            </a:r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59073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1816100"/>
            <a:ext cx="12192000" cy="26416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0"/>
                </a:schemeClr>
              </a:gs>
              <a:gs pos="51000">
                <a:schemeClr val="tx1">
                  <a:alpha val="66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930400" y="2650979"/>
            <a:ext cx="83312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THANK</a:t>
            </a:r>
            <a:r>
              <a:rPr lang="ko-KR" altLang="en-US" sz="4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4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endParaRPr lang="ko-KR" altLang="en-US" sz="4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70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90706" y="307986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cs typeface="Arial" panose="020B0604020202020204" pitchFamily="34" charset="0"/>
              </a:rPr>
              <a:t>목차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891034" y="1793498"/>
            <a:ext cx="2654481" cy="774700"/>
            <a:chOff x="903734" y="1399798"/>
            <a:chExt cx="2654481" cy="774700"/>
          </a:xfrm>
        </p:grpSpPr>
        <p:sp>
          <p:nvSpPr>
            <p:cNvPr id="4" name="TextBox 3"/>
            <p:cNvSpPr txBox="1"/>
            <p:nvPr/>
          </p:nvSpPr>
          <p:spPr>
            <a:xfrm>
              <a:off x="1837872" y="1525538"/>
              <a:ext cx="17203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연구 목적</a:t>
              </a:r>
            </a:p>
          </p:txBody>
        </p:sp>
        <p:sp>
          <p:nvSpPr>
            <p:cNvPr id="18" name="타원 17"/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0504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891034" y="2822198"/>
            <a:ext cx="2654482" cy="774700"/>
            <a:chOff x="903734" y="1399798"/>
            <a:chExt cx="2654482" cy="774700"/>
          </a:xfrm>
        </p:grpSpPr>
        <p:sp>
          <p:nvSpPr>
            <p:cNvPr id="25" name="TextBox 24"/>
            <p:cNvSpPr txBox="1"/>
            <p:nvPr/>
          </p:nvSpPr>
          <p:spPr>
            <a:xfrm>
              <a:off x="1837873" y="1525538"/>
              <a:ext cx="17203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게임 소개</a:t>
              </a:r>
            </a:p>
          </p:txBody>
        </p:sp>
        <p:sp>
          <p:nvSpPr>
            <p:cNvPr id="23" name="타원 22"/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891034" y="3812798"/>
            <a:ext cx="2654481" cy="774700"/>
            <a:chOff x="903734" y="1399798"/>
            <a:chExt cx="2654481" cy="774700"/>
          </a:xfrm>
        </p:grpSpPr>
        <p:sp>
          <p:nvSpPr>
            <p:cNvPr id="31" name="TextBox 30"/>
            <p:cNvSpPr txBox="1"/>
            <p:nvPr/>
          </p:nvSpPr>
          <p:spPr>
            <a:xfrm>
              <a:off x="1837872" y="1525538"/>
              <a:ext cx="17203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개발 환경</a:t>
              </a:r>
            </a:p>
          </p:txBody>
        </p:sp>
        <p:sp>
          <p:nvSpPr>
            <p:cNvPr id="29" name="타원 28"/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891034" y="4828798"/>
            <a:ext cx="5825221" cy="774700"/>
            <a:chOff x="903734" y="1399798"/>
            <a:chExt cx="5825221" cy="774700"/>
          </a:xfrm>
        </p:grpSpPr>
        <p:sp>
          <p:nvSpPr>
            <p:cNvPr id="37" name="TextBox 36"/>
            <p:cNvSpPr txBox="1"/>
            <p:nvPr/>
          </p:nvSpPr>
          <p:spPr>
            <a:xfrm>
              <a:off x="1837872" y="1507460"/>
              <a:ext cx="489108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기술적 요소 및 중점 연구사항</a:t>
              </a:r>
            </a:p>
          </p:txBody>
        </p:sp>
        <p:sp>
          <p:nvSpPr>
            <p:cNvPr id="35" name="타원 34"/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2454C1AD-115C-99AF-1188-4D38240EDD87}"/>
              </a:ext>
            </a:extLst>
          </p:cNvPr>
          <p:cNvGrpSpPr/>
          <p:nvPr/>
        </p:nvGrpSpPr>
        <p:grpSpPr>
          <a:xfrm>
            <a:off x="6960174" y="1793498"/>
            <a:ext cx="3831085" cy="774700"/>
            <a:chOff x="903734" y="1399798"/>
            <a:chExt cx="3831085" cy="7747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6459E30-A56F-2BAF-AE03-3CB7EEEC4BC9}"/>
                </a:ext>
              </a:extLst>
            </p:cNvPr>
            <p:cNvSpPr txBox="1"/>
            <p:nvPr/>
          </p:nvSpPr>
          <p:spPr>
            <a:xfrm>
              <a:off x="1837872" y="1525538"/>
              <a:ext cx="28969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타 게임과의 비교</a:t>
              </a: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1944B231-621C-116E-EE2B-5AE2CC955541}"/>
                </a:ext>
              </a:extLst>
            </p:cNvPr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EF869A5-8D3F-BF2C-9151-331C843745F2}"/>
                </a:ext>
              </a:extLst>
            </p:cNvPr>
            <p:cNvSpPr txBox="1"/>
            <p:nvPr/>
          </p:nvSpPr>
          <p:spPr>
            <a:xfrm>
              <a:off x="10504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BB7FC67-F682-6996-14E7-C4A1BAA7A0FD}"/>
              </a:ext>
            </a:extLst>
          </p:cNvPr>
          <p:cNvGrpSpPr/>
          <p:nvPr/>
        </p:nvGrpSpPr>
        <p:grpSpPr>
          <a:xfrm>
            <a:off x="6960174" y="2822198"/>
            <a:ext cx="4648617" cy="774700"/>
            <a:chOff x="903734" y="1399798"/>
            <a:chExt cx="4648617" cy="77470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4669F66-714B-7DC8-AA27-2370FE5EF7E3}"/>
                </a:ext>
              </a:extLst>
            </p:cNvPr>
            <p:cNvSpPr txBox="1"/>
            <p:nvPr/>
          </p:nvSpPr>
          <p:spPr>
            <a:xfrm>
              <a:off x="1837873" y="1525538"/>
              <a:ext cx="371447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역할 분담 및 준비현황</a:t>
              </a: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A9B31EF2-C3D0-C3BD-2967-045DCA613974}"/>
                </a:ext>
              </a:extLst>
            </p:cNvPr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50AA211-41EF-C071-FB28-DCD522A9BA0A}"/>
                </a:ext>
              </a:extLst>
            </p:cNvPr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817548F-3A4D-41E8-F9DC-0CFB41070499}"/>
              </a:ext>
            </a:extLst>
          </p:cNvPr>
          <p:cNvGrpSpPr/>
          <p:nvPr/>
        </p:nvGrpSpPr>
        <p:grpSpPr>
          <a:xfrm>
            <a:off x="6960174" y="3812798"/>
            <a:ext cx="2654481" cy="774700"/>
            <a:chOff x="903734" y="1399798"/>
            <a:chExt cx="2654481" cy="77470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A7DF43E-94C3-50FD-FE16-6CBEBDA58951}"/>
                </a:ext>
              </a:extLst>
            </p:cNvPr>
            <p:cNvSpPr txBox="1"/>
            <p:nvPr/>
          </p:nvSpPr>
          <p:spPr>
            <a:xfrm>
              <a:off x="1837872" y="1525538"/>
              <a:ext cx="17203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개발 일정</a:t>
              </a: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6CCE4227-754E-66C4-E39E-A0C1897ECA69}"/>
                </a:ext>
              </a:extLst>
            </p:cNvPr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E0B2DE4-1772-2707-EF01-223377CD922A}"/>
                </a:ext>
              </a:extLst>
            </p:cNvPr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15A45CC5-D076-C5C4-BEF7-69E5B28852B6}"/>
              </a:ext>
            </a:extLst>
          </p:cNvPr>
          <p:cNvGrpSpPr/>
          <p:nvPr/>
        </p:nvGrpSpPr>
        <p:grpSpPr>
          <a:xfrm>
            <a:off x="6960174" y="4828798"/>
            <a:ext cx="2654481" cy="774700"/>
            <a:chOff x="903734" y="1399798"/>
            <a:chExt cx="2654481" cy="774700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2CFFE0B-DDA8-B624-5BE7-0E82D778B484}"/>
                </a:ext>
              </a:extLst>
            </p:cNvPr>
            <p:cNvSpPr txBox="1"/>
            <p:nvPr/>
          </p:nvSpPr>
          <p:spPr>
            <a:xfrm>
              <a:off x="1837872" y="1507460"/>
              <a:ext cx="17203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-윤고딕310" pitchFamily="18" charset="-127"/>
                  <a:cs typeface="Arial" panose="020B0604020202020204" pitchFamily="34" charset="0"/>
                </a:rPr>
                <a:t>참고 문헌</a:t>
              </a: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F7E0F63F-6027-00E9-222B-40E931282FB4}"/>
                </a:ext>
              </a:extLst>
            </p:cNvPr>
            <p:cNvSpPr/>
            <p:nvPr/>
          </p:nvSpPr>
          <p:spPr>
            <a:xfrm>
              <a:off x="903734" y="1399798"/>
              <a:ext cx="774700" cy="7747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79CCC24-3885-B52A-541B-58B3379AE4C8}"/>
                </a:ext>
              </a:extLst>
            </p:cNvPr>
            <p:cNvSpPr txBox="1"/>
            <p:nvPr/>
          </p:nvSpPr>
          <p:spPr>
            <a:xfrm>
              <a:off x="1063173" y="1445905"/>
              <a:ext cx="4411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endParaRPr lang="ko-KR" alt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4773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연구 목적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C131B4-999D-186C-A2F5-D6119025D9F4}"/>
              </a:ext>
            </a:extLst>
          </p:cNvPr>
          <p:cNvSpPr txBox="1"/>
          <p:nvPr/>
        </p:nvSpPr>
        <p:spPr>
          <a:xfrm>
            <a:off x="792480" y="1480457"/>
            <a:ext cx="1060704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 err="1"/>
              <a:t>언리얼엔진을</a:t>
            </a:r>
            <a:r>
              <a:rPr lang="ko-KR" altLang="en-US" sz="2400" dirty="0"/>
              <a:t> 사용하여 게임제작능력 향상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그림자와 조명</a:t>
            </a:r>
            <a:r>
              <a:rPr lang="en-US" altLang="ko-KR" sz="2400" dirty="0"/>
              <a:t>, </a:t>
            </a:r>
            <a:r>
              <a:rPr lang="ko-KR" altLang="en-US" sz="2400" dirty="0"/>
              <a:t>애니메이션에 대해 이해하여 그래픽기술 구현능력 향상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Git</a:t>
            </a:r>
            <a:r>
              <a:rPr lang="ko-KR" altLang="en-US" sz="2400" dirty="0"/>
              <a:t>을 이용하여 팀 프로젝트 관리능력 향상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서버를 구현하여 서버 구축능력 향상</a:t>
            </a:r>
            <a:endParaRPr lang="en-US" altLang="ko-KR" sz="24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3809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게임 소개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어느 한 게임 회사의 미친 패기 | 인스티즈">
            <a:extLst>
              <a:ext uri="{FF2B5EF4-FFF2-40B4-BE49-F238E27FC236}">
                <a16:creationId xmlns:a16="http://schemas.microsoft.com/office/drawing/2014/main" id="{9CB1F8A6-9DB1-A7E1-B65C-CE4B987177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63" b="3217"/>
          <a:stretch/>
        </p:blipFill>
        <p:spPr bwMode="auto">
          <a:xfrm>
            <a:off x="826751" y="4119685"/>
            <a:ext cx="4316520" cy="2265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다크앤다커 배틀로얄과 판타지파밍이 합쳐진 던전탐험 생존어드벤처 게임 : 네이버 블로그">
            <a:extLst>
              <a:ext uri="{FF2B5EF4-FFF2-40B4-BE49-F238E27FC236}">
                <a16:creationId xmlns:a16="http://schemas.microsoft.com/office/drawing/2014/main" id="{4FE2ADC9-69C8-DE3E-B6D4-3BA78872A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751" y="1137265"/>
            <a:ext cx="4387159" cy="2473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8F41027-3F89-2B51-6EFD-7968DF860116}"/>
              </a:ext>
            </a:extLst>
          </p:cNvPr>
          <p:cNvSpPr txBox="1"/>
          <p:nvPr/>
        </p:nvSpPr>
        <p:spPr>
          <a:xfrm>
            <a:off x="5965371" y="2050729"/>
            <a:ext cx="5120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던전 이곳 저곳에 있는 상자에서 </a:t>
            </a:r>
            <a:endParaRPr lang="en-US" altLang="ko-KR" sz="2000" b="1" dirty="0"/>
          </a:p>
          <a:p>
            <a:r>
              <a:rPr lang="ko-KR" altLang="en-US" sz="2000" b="1" dirty="0"/>
              <a:t>무작위 성능의 무기를 획득하여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3D734B-848C-3336-A37C-F884D4A8346C}"/>
              </a:ext>
            </a:extLst>
          </p:cNvPr>
          <p:cNvSpPr txBox="1"/>
          <p:nvPr/>
        </p:nvSpPr>
        <p:spPr>
          <a:xfrm>
            <a:off x="5965371" y="4929442"/>
            <a:ext cx="5120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다른 사람들과 싸워서 더 좋은 무기를 </a:t>
            </a:r>
            <a:endParaRPr lang="en-US" altLang="ko-KR" sz="2000" b="1" dirty="0"/>
          </a:p>
          <a:p>
            <a:r>
              <a:rPr lang="ko-KR" altLang="en-US" sz="2000" b="1" dirty="0"/>
              <a:t>얻거나 자신의 무기를 강화하여</a:t>
            </a:r>
            <a:endParaRPr lang="en-US" altLang="ko-KR" sz="2000" b="1" dirty="0"/>
          </a:p>
        </p:txBody>
      </p:sp>
    </p:spTree>
    <p:extLst>
      <p:ext uri="{BB962C8B-B14F-4D97-AF65-F5344CB8AC3E}">
        <p14:creationId xmlns:p14="http://schemas.microsoft.com/office/powerpoint/2010/main" val="3033139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게임 소개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Werewolf By Night Man Thing GIF - Werewolf By Night Man Thing Ted GIFs">
            <a:extLst>
              <a:ext uri="{FF2B5EF4-FFF2-40B4-BE49-F238E27FC236}">
                <a16:creationId xmlns:a16="http://schemas.microsoft.com/office/drawing/2014/main" id="{3AAA497C-5E85-A2A3-73A6-D0B7A57521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63" r="6857"/>
          <a:stretch/>
        </p:blipFill>
        <p:spPr bwMode="auto">
          <a:xfrm>
            <a:off x="749501" y="1291325"/>
            <a:ext cx="4348358" cy="213767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175FBD97-4C04-1CAF-9F87-4ABB021CD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9458" y="3920166"/>
            <a:ext cx="4328401" cy="2408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269C3F2-39B1-5585-8AEE-6F1000D521C8}"/>
              </a:ext>
            </a:extLst>
          </p:cNvPr>
          <p:cNvSpPr txBox="1"/>
          <p:nvPr/>
        </p:nvSpPr>
        <p:spPr>
          <a:xfrm>
            <a:off x="5965371" y="2006219"/>
            <a:ext cx="5120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거대한 보스 몬스터를 쓰러트리고</a:t>
            </a:r>
            <a:endParaRPr lang="en-US" altLang="ko-KR" sz="2000" b="1" dirty="0"/>
          </a:p>
          <a:p>
            <a:r>
              <a:rPr lang="ko-KR" altLang="en-US" sz="2000" b="1" dirty="0"/>
              <a:t>탈출할 수 있는 열쇠를 획득하여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A3D56D-46BD-789C-4EAB-1B332C4AAC42}"/>
              </a:ext>
            </a:extLst>
          </p:cNvPr>
          <p:cNvSpPr txBox="1"/>
          <p:nvPr/>
        </p:nvSpPr>
        <p:spPr>
          <a:xfrm>
            <a:off x="5965371" y="4770648"/>
            <a:ext cx="5120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열쇠를 뺏기지 않고 탈출구까지</a:t>
            </a:r>
            <a:endParaRPr lang="en-US" altLang="ko-KR" sz="2000" b="1" dirty="0"/>
          </a:p>
          <a:p>
            <a:r>
              <a:rPr lang="ko-KR" altLang="en-US" sz="2000" b="1" dirty="0"/>
              <a:t>무사히 이동하여 탈출하면 승리</a:t>
            </a:r>
          </a:p>
        </p:txBody>
      </p:sp>
    </p:spTree>
    <p:extLst>
      <p:ext uri="{BB962C8B-B14F-4D97-AF65-F5344CB8AC3E}">
        <p14:creationId xmlns:p14="http://schemas.microsoft.com/office/powerpoint/2010/main" val="3280415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게임 소개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그림 4" descr="지도, 예술, 그림, 텍스트이(가) 표시된 사진&#10;&#10;자동 생성된 설명">
            <a:extLst>
              <a:ext uri="{FF2B5EF4-FFF2-40B4-BE49-F238E27FC236}">
                <a16:creationId xmlns:a16="http://schemas.microsoft.com/office/drawing/2014/main" id="{4EF7CEA5-2CE5-737F-074B-E29004E91E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049" y="1435001"/>
            <a:ext cx="4808133" cy="4826462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0857F2E5-29D8-0637-FC69-F85A4F549855}"/>
              </a:ext>
            </a:extLst>
          </p:cNvPr>
          <p:cNvSpPr/>
          <p:nvPr/>
        </p:nvSpPr>
        <p:spPr>
          <a:xfrm>
            <a:off x="1040675" y="1820092"/>
            <a:ext cx="148046" cy="14804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F4317FA4-E569-4880-2C51-C5B74327556B}"/>
              </a:ext>
            </a:extLst>
          </p:cNvPr>
          <p:cNvSpPr/>
          <p:nvPr/>
        </p:nvSpPr>
        <p:spPr>
          <a:xfrm>
            <a:off x="4511041" y="2137954"/>
            <a:ext cx="148046" cy="14804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337A217C-0E3F-08D3-AC0C-606B04371A41}"/>
              </a:ext>
            </a:extLst>
          </p:cNvPr>
          <p:cNvSpPr/>
          <p:nvPr/>
        </p:nvSpPr>
        <p:spPr>
          <a:xfrm>
            <a:off x="2612571" y="2825933"/>
            <a:ext cx="148046" cy="14804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34C7F20F-CF86-3652-C199-7BD6AA97548F}"/>
              </a:ext>
            </a:extLst>
          </p:cNvPr>
          <p:cNvSpPr/>
          <p:nvPr/>
        </p:nvSpPr>
        <p:spPr>
          <a:xfrm>
            <a:off x="4659087" y="5499463"/>
            <a:ext cx="148046" cy="14804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3C08DB0-FE52-9A7E-A41C-11227E3B48AA}"/>
              </a:ext>
            </a:extLst>
          </p:cNvPr>
          <p:cNvSpPr/>
          <p:nvPr/>
        </p:nvSpPr>
        <p:spPr>
          <a:xfrm>
            <a:off x="1846218" y="4855029"/>
            <a:ext cx="148046" cy="14804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3DF4A1-BE2A-24AA-7BB5-A2DE690B7C5B}"/>
              </a:ext>
            </a:extLst>
          </p:cNvPr>
          <p:cNvSpPr txBox="1"/>
          <p:nvPr/>
        </p:nvSpPr>
        <p:spPr>
          <a:xfrm>
            <a:off x="6217920" y="1628503"/>
            <a:ext cx="453716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게임이 시작하면 플레이어   는 </a:t>
            </a:r>
            <a:endParaRPr lang="en-US" altLang="ko-KR" dirty="0"/>
          </a:p>
          <a:p>
            <a:r>
              <a:rPr lang="en-US" altLang="ko-KR" dirty="0"/>
              <a:t>     </a:t>
            </a:r>
            <a:r>
              <a:rPr lang="ko-KR" altLang="en-US" dirty="0"/>
              <a:t>던전의 무작위한 곳에 소환된다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pPr marL="342900" indent="-342900">
              <a:buAutoNum type="arabicPeriod" startAt="2"/>
            </a:pPr>
            <a:r>
              <a:rPr lang="ko-KR" altLang="en-US" dirty="0"/>
              <a:t>플레이어는 던전을 돌아다니며</a:t>
            </a:r>
            <a:endParaRPr lang="en-US" altLang="ko-KR" dirty="0"/>
          </a:p>
          <a:p>
            <a:r>
              <a:rPr lang="en-US" altLang="ko-KR" dirty="0"/>
              <a:t>     </a:t>
            </a:r>
            <a:r>
              <a:rPr lang="ko-KR" altLang="en-US" dirty="0"/>
              <a:t>던전 곳곳에 있는 상자    에서</a:t>
            </a:r>
            <a:endParaRPr lang="en-US" altLang="ko-KR" dirty="0"/>
          </a:p>
          <a:p>
            <a:r>
              <a:rPr lang="en-US" altLang="ko-KR" dirty="0"/>
              <a:t>     </a:t>
            </a:r>
            <a:r>
              <a:rPr lang="ko-KR" altLang="en-US" dirty="0"/>
              <a:t>다양한 무기를 획득한다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pPr marL="342900" indent="-342900">
              <a:buAutoNum type="arabicPeriod" startAt="3"/>
            </a:pPr>
            <a:r>
              <a:rPr lang="ko-KR" altLang="en-US" dirty="0"/>
              <a:t>일정 시간이 지나면 보스 몬스터    가</a:t>
            </a:r>
            <a:endParaRPr lang="en-US" altLang="ko-KR" dirty="0"/>
          </a:p>
          <a:p>
            <a:r>
              <a:rPr lang="en-US" altLang="ko-KR" dirty="0"/>
              <a:t>     </a:t>
            </a:r>
            <a:r>
              <a:rPr lang="ko-KR" altLang="en-US" dirty="0"/>
              <a:t>소환되고 </a:t>
            </a:r>
            <a:r>
              <a:rPr lang="ko-KR" altLang="en-US" dirty="0" err="1"/>
              <a:t>맵을</a:t>
            </a:r>
            <a:r>
              <a:rPr lang="ko-KR" altLang="en-US" dirty="0"/>
              <a:t> 돌아다닌다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pPr marL="342900" indent="-342900">
              <a:buAutoNum type="arabicPeriod" startAt="4"/>
            </a:pPr>
            <a:r>
              <a:rPr lang="ko-KR" altLang="en-US" dirty="0"/>
              <a:t>보스 몬스터를 쓰러트려 획득한 열쇠를</a:t>
            </a:r>
            <a:endParaRPr lang="en-US" altLang="ko-KR" dirty="0"/>
          </a:p>
          <a:p>
            <a:r>
              <a:rPr lang="en-US" altLang="ko-KR" dirty="0"/>
              <a:t>     </a:t>
            </a:r>
            <a:r>
              <a:rPr lang="ko-KR" altLang="en-US" dirty="0" err="1"/>
              <a:t>탈출문</a:t>
            </a:r>
            <a:r>
              <a:rPr lang="ko-KR" altLang="en-US" dirty="0"/>
              <a:t>    에 넣어서 탈출</a:t>
            </a:r>
            <a:endParaRPr lang="en-US" altLang="ko-KR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D68E006F-E0DE-824A-6499-F9413E05F1FF}"/>
              </a:ext>
            </a:extLst>
          </p:cNvPr>
          <p:cNvSpPr/>
          <p:nvPr/>
        </p:nvSpPr>
        <p:spPr>
          <a:xfrm>
            <a:off x="9394372" y="1746069"/>
            <a:ext cx="148046" cy="14804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410A56E-6AAF-BAE7-FAE0-CE0816C41C9C}"/>
              </a:ext>
            </a:extLst>
          </p:cNvPr>
          <p:cNvSpPr/>
          <p:nvPr/>
        </p:nvSpPr>
        <p:spPr>
          <a:xfrm>
            <a:off x="1647009" y="1852479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C0D70F4-1546-59F9-8622-75802D5404F6}"/>
              </a:ext>
            </a:extLst>
          </p:cNvPr>
          <p:cNvSpPr/>
          <p:nvPr/>
        </p:nvSpPr>
        <p:spPr>
          <a:xfrm>
            <a:off x="3089824" y="2367167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2D071BF-1403-A2E9-F594-E7AA4A4DC57D}"/>
              </a:ext>
            </a:extLst>
          </p:cNvPr>
          <p:cNvSpPr/>
          <p:nvPr/>
        </p:nvSpPr>
        <p:spPr>
          <a:xfrm>
            <a:off x="1114698" y="2675796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46CE78-909C-0F36-D716-F932807FDCEF}"/>
              </a:ext>
            </a:extLst>
          </p:cNvPr>
          <p:cNvSpPr/>
          <p:nvPr/>
        </p:nvSpPr>
        <p:spPr>
          <a:xfrm>
            <a:off x="997133" y="3369945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FF968CE-B91B-1BD1-BFA7-7B54D9B038F3}"/>
              </a:ext>
            </a:extLst>
          </p:cNvPr>
          <p:cNvSpPr/>
          <p:nvPr/>
        </p:nvSpPr>
        <p:spPr>
          <a:xfrm>
            <a:off x="1171305" y="5862776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46556CA-CA87-9C49-AF70-D50A50447EFA}"/>
              </a:ext>
            </a:extLst>
          </p:cNvPr>
          <p:cNvSpPr/>
          <p:nvPr/>
        </p:nvSpPr>
        <p:spPr>
          <a:xfrm>
            <a:off x="2612571" y="4887415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3930334-7611-3FF3-1458-98A5EFAC5994}"/>
              </a:ext>
            </a:extLst>
          </p:cNvPr>
          <p:cNvSpPr/>
          <p:nvPr/>
        </p:nvSpPr>
        <p:spPr>
          <a:xfrm>
            <a:off x="2835729" y="3920765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A19DA88-0015-1529-878E-31889EBF68C0}"/>
              </a:ext>
            </a:extLst>
          </p:cNvPr>
          <p:cNvSpPr/>
          <p:nvPr/>
        </p:nvSpPr>
        <p:spPr>
          <a:xfrm>
            <a:off x="3480163" y="3259863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B7DCABF-F6A1-5DF9-191D-19B52C172FD2}"/>
              </a:ext>
            </a:extLst>
          </p:cNvPr>
          <p:cNvSpPr/>
          <p:nvPr/>
        </p:nvSpPr>
        <p:spPr>
          <a:xfrm>
            <a:off x="4437019" y="1915886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D28E6EB-06CD-2E97-C284-4C4FFD39BA56}"/>
              </a:ext>
            </a:extLst>
          </p:cNvPr>
          <p:cNvSpPr/>
          <p:nvPr/>
        </p:nvSpPr>
        <p:spPr>
          <a:xfrm>
            <a:off x="2612571" y="2259534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E5B50BA7-1F2D-460C-D64B-10070B67B89F}"/>
              </a:ext>
            </a:extLst>
          </p:cNvPr>
          <p:cNvSpPr/>
          <p:nvPr/>
        </p:nvSpPr>
        <p:spPr>
          <a:xfrm>
            <a:off x="4632962" y="3790402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60A8033-A991-367E-7DC3-091381806B6E}"/>
              </a:ext>
            </a:extLst>
          </p:cNvPr>
          <p:cNvSpPr/>
          <p:nvPr/>
        </p:nvSpPr>
        <p:spPr>
          <a:xfrm>
            <a:off x="4271557" y="5003075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C186889-63B7-EC2F-9AF0-59454EA8E94D}"/>
              </a:ext>
            </a:extLst>
          </p:cNvPr>
          <p:cNvSpPr/>
          <p:nvPr/>
        </p:nvSpPr>
        <p:spPr>
          <a:xfrm>
            <a:off x="4345580" y="5762073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504D236-331F-D4E4-3654-23B62048B0C0}"/>
              </a:ext>
            </a:extLst>
          </p:cNvPr>
          <p:cNvSpPr/>
          <p:nvPr/>
        </p:nvSpPr>
        <p:spPr>
          <a:xfrm>
            <a:off x="3163847" y="5852843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C1B2E2B-D434-07EB-8DC8-3B91ACB8AB5F}"/>
              </a:ext>
            </a:extLst>
          </p:cNvPr>
          <p:cNvSpPr/>
          <p:nvPr/>
        </p:nvSpPr>
        <p:spPr>
          <a:xfrm>
            <a:off x="9097192" y="3132773"/>
            <a:ext cx="148046" cy="11566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C52937EA-E8D3-ED55-4584-15FBE9DA9F83}"/>
              </a:ext>
            </a:extLst>
          </p:cNvPr>
          <p:cNvSpPr/>
          <p:nvPr/>
        </p:nvSpPr>
        <p:spPr>
          <a:xfrm>
            <a:off x="1508805" y="3826668"/>
            <a:ext cx="209757" cy="20975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1B220E9C-4436-8369-2588-A569F43B9D90}"/>
              </a:ext>
            </a:extLst>
          </p:cNvPr>
          <p:cNvSpPr/>
          <p:nvPr/>
        </p:nvSpPr>
        <p:spPr>
          <a:xfrm>
            <a:off x="9995307" y="4176028"/>
            <a:ext cx="209757" cy="20975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8A668C04-4225-6B42-5000-9D437D4C7D6B}"/>
              </a:ext>
            </a:extLst>
          </p:cNvPr>
          <p:cNvSpPr/>
          <p:nvPr/>
        </p:nvSpPr>
        <p:spPr>
          <a:xfrm>
            <a:off x="2983775" y="1628503"/>
            <a:ext cx="254095" cy="11566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E5EAA04E-0CEE-64F4-7384-CED602ACF05A}"/>
              </a:ext>
            </a:extLst>
          </p:cNvPr>
          <p:cNvSpPr/>
          <p:nvPr/>
        </p:nvSpPr>
        <p:spPr>
          <a:xfrm>
            <a:off x="7412084" y="5573486"/>
            <a:ext cx="254095" cy="11566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624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게임 소개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F25252-EBD8-6748-208C-DDB07EC0F2D9}"/>
              </a:ext>
            </a:extLst>
          </p:cNvPr>
          <p:cNvSpPr txBox="1"/>
          <p:nvPr/>
        </p:nvSpPr>
        <p:spPr>
          <a:xfrm>
            <a:off x="253465" y="3550920"/>
            <a:ext cx="213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전사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주 무기 </a:t>
            </a:r>
            <a:r>
              <a:rPr lang="en-US" altLang="ko-KR" dirty="0"/>
              <a:t>	: </a:t>
            </a:r>
            <a:r>
              <a:rPr lang="ko-KR" altLang="en-US" dirty="0"/>
              <a:t>검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체력을 잃을수록 힘이 강해진다</a:t>
            </a:r>
            <a:endParaRPr lang="en-US" altLang="ko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8E6660-C2BB-0F6A-8C55-F2BEA39AE676}"/>
              </a:ext>
            </a:extLst>
          </p:cNvPr>
          <p:cNvSpPr txBox="1"/>
          <p:nvPr/>
        </p:nvSpPr>
        <p:spPr>
          <a:xfrm>
            <a:off x="2641333" y="3550920"/>
            <a:ext cx="213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바이킹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주 무기 </a:t>
            </a:r>
            <a:r>
              <a:rPr lang="en-US" altLang="ko-KR" dirty="0"/>
              <a:t>	: </a:t>
            </a:r>
            <a:r>
              <a:rPr lang="ko-KR" altLang="en-US" dirty="0"/>
              <a:t>도끼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피해를 덜 받는다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41EDD44-B886-AD58-F493-29512445A3B7}"/>
              </a:ext>
            </a:extLst>
          </p:cNvPr>
          <p:cNvSpPr txBox="1"/>
          <p:nvPr/>
        </p:nvSpPr>
        <p:spPr>
          <a:xfrm>
            <a:off x="5029201" y="3550920"/>
            <a:ext cx="213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도적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주 무기 </a:t>
            </a:r>
            <a:r>
              <a:rPr lang="en-US" altLang="ko-KR" dirty="0"/>
              <a:t>	: </a:t>
            </a:r>
            <a:r>
              <a:rPr lang="ko-KR" altLang="en-US" dirty="0"/>
              <a:t>단도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이속이 빠르다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F47B80-9E22-AD97-9800-4C77AE6B06B2}"/>
              </a:ext>
            </a:extLst>
          </p:cNvPr>
          <p:cNvSpPr txBox="1"/>
          <p:nvPr/>
        </p:nvSpPr>
        <p:spPr>
          <a:xfrm>
            <a:off x="7417069" y="3550920"/>
            <a:ext cx="213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궁수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주 무기 </a:t>
            </a:r>
            <a:r>
              <a:rPr lang="en-US" altLang="ko-KR" dirty="0"/>
              <a:t>	: </a:t>
            </a:r>
            <a:r>
              <a:rPr lang="ko-KR" altLang="en-US" dirty="0"/>
              <a:t>활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적 탐지 능력이 뛰어나다</a:t>
            </a:r>
            <a:endParaRPr lang="en-US" altLang="ko-KR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DD82968-B403-0150-9333-453828F0F4FF}"/>
              </a:ext>
            </a:extLst>
          </p:cNvPr>
          <p:cNvSpPr txBox="1"/>
          <p:nvPr/>
        </p:nvSpPr>
        <p:spPr>
          <a:xfrm>
            <a:off x="9804935" y="3550920"/>
            <a:ext cx="2133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격투가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주 무기 </a:t>
            </a:r>
            <a:r>
              <a:rPr lang="en-US" altLang="ko-KR" dirty="0"/>
              <a:t>	: </a:t>
            </a:r>
            <a:r>
              <a:rPr lang="ko-KR" altLang="en-US" dirty="0" err="1"/>
              <a:t>너클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피해를 받지 않을 시 체력이 서서히 회복된다</a:t>
            </a:r>
            <a:r>
              <a:rPr lang="en-US" altLang="ko-KR" dirty="0"/>
              <a:t>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6BF8151-690D-0AF7-0933-303E4AD98686}"/>
              </a:ext>
            </a:extLst>
          </p:cNvPr>
          <p:cNvSpPr txBox="1"/>
          <p:nvPr/>
        </p:nvSpPr>
        <p:spPr>
          <a:xfrm>
            <a:off x="2387065" y="6024716"/>
            <a:ext cx="7079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※ </a:t>
            </a:r>
            <a:r>
              <a:rPr lang="ko-KR" altLang="en-US" dirty="0"/>
              <a:t>직업에 맞는 주 무기 착용시 피해를 더 준다</a:t>
            </a:r>
          </a:p>
        </p:txBody>
      </p:sp>
      <p:pic>
        <p:nvPicPr>
          <p:cNvPr id="5" name="그래픽 4" descr="검 윤곽선">
            <a:extLst>
              <a:ext uri="{FF2B5EF4-FFF2-40B4-BE49-F238E27FC236}">
                <a16:creationId xmlns:a16="http://schemas.microsoft.com/office/drawing/2014/main" id="{D00321A6-F963-C4CE-D228-F75F6A6FB6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1601" y="1686615"/>
            <a:ext cx="1477327" cy="1477327"/>
          </a:xfrm>
          <a:prstGeom prst="rect">
            <a:avLst/>
          </a:prstGeom>
        </p:spPr>
      </p:pic>
      <p:pic>
        <p:nvPicPr>
          <p:cNvPr id="7" name="그래픽 6" descr="활과 화살 윤곽선">
            <a:extLst>
              <a:ext uri="{FF2B5EF4-FFF2-40B4-BE49-F238E27FC236}">
                <a16:creationId xmlns:a16="http://schemas.microsoft.com/office/drawing/2014/main" id="{10618310-F548-C86A-04E3-33F7866F7C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45206" y="1686614"/>
            <a:ext cx="1477326" cy="1477326"/>
          </a:xfrm>
          <a:prstGeom prst="rect">
            <a:avLst/>
          </a:prstGeom>
        </p:spPr>
      </p:pic>
      <p:pic>
        <p:nvPicPr>
          <p:cNvPr id="9" name="그래픽 8" descr="무술 윤곽선">
            <a:extLst>
              <a:ext uri="{FF2B5EF4-FFF2-40B4-BE49-F238E27FC236}">
                <a16:creationId xmlns:a16="http://schemas.microsoft.com/office/drawing/2014/main" id="{BB0137C6-49DE-9A73-17A9-64257B86E8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133074" y="1686613"/>
            <a:ext cx="1477325" cy="1477325"/>
          </a:xfrm>
          <a:prstGeom prst="rect">
            <a:avLst/>
          </a:prstGeom>
        </p:spPr>
      </p:pic>
      <p:pic>
        <p:nvPicPr>
          <p:cNvPr id="11" name="그래픽 10" descr="선사 시대 도구 윤곽선">
            <a:extLst>
              <a:ext uri="{FF2B5EF4-FFF2-40B4-BE49-F238E27FC236}">
                <a16:creationId xmlns:a16="http://schemas.microsoft.com/office/drawing/2014/main" id="{CB1CFB2A-8926-CD2F-72E0-D088921EBF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969468" y="1686614"/>
            <a:ext cx="1477327" cy="1477327"/>
          </a:xfrm>
          <a:prstGeom prst="rect">
            <a:avLst/>
          </a:prstGeom>
        </p:spPr>
      </p:pic>
      <p:pic>
        <p:nvPicPr>
          <p:cNvPr id="16" name="그래픽 15" descr="주머니칼 윤곽선">
            <a:extLst>
              <a:ext uri="{FF2B5EF4-FFF2-40B4-BE49-F238E27FC236}">
                <a16:creationId xmlns:a16="http://schemas.microsoft.com/office/drawing/2014/main" id="{8B6D6EDC-3E16-B261-C7B8-1D7E677D551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189222" y="1686613"/>
            <a:ext cx="1477324" cy="147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17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개발 환경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6AF2BB-FB88-2137-32CF-A883AD026289}"/>
              </a:ext>
            </a:extLst>
          </p:cNvPr>
          <p:cNvSpPr txBox="1"/>
          <p:nvPr/>
        </p:nvSpPr>
        <p:spPr>
          <a:xfrm>
            <a:off x="827313" y="1581166"/>
            <a:ext cx="968053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Microsoft Windows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Visual Studio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Unreal</a:t>
            </a:r>
            <a:r>
              <a:rPr lang="ko-KR" altLang="en-US" sz="2400" dirty="0"/>
              <a:t> </a:t>
            </a:r>
            <a:r>
              <a:rPr lang="en-US" altLang="ko-KR" sz="2400" dirty="0"/>
              <a:t>engine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Git 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Blender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3ds max</a:t>
            </a:r>
          </a:p>
        </p:txBody>
      </p:sp>
    </p:spTree>
    <p:extLst>
      <p:ext uri="{BB962C8B-B14F-4D97-AF65-F5344CB8AC3E}">
        <p14:creationId xmlns:p14="http://schemas.microsoft.com/office/powerpoint/2010/main" val="1626431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7499" y="56293"/>
            <a:ext cx="6365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기술적 요소 및 중점 연구 사항</a:t>
            </a:r>
            <a:endParaRPr lang="en-US" altLang="ko-K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5CB218-9338-D3C4-B7B2-50D6A113A675}"/>
              </a:ext>
            </a:extLst>
          </p:cNvPr>
          <p:cNvSpPr txBox="1"/>
          <p:nvPr/>
        </p:nvSpPr>
        <p:spPr>
          <a:xfrm>
            <a:off x="653141" y="1664064"/>
            <a:ext cx="10094317" cy="43704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 dirty="0"/>
              <a:t>멀티플레이</a:t>
            </a:r>
            <a:endParaRPr lang="en-US" altLang="ko-KR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000" b="1" dirty="0"/>
          </a:p>
          <a:p>
            <a:r>
              <a:rPr lang="en-US" altLang="ko-KR" dirty="0"/>
              <a:t>    - </a:t>
            </a:r>
            <a:r>
              <a:rPr lang="ko-KR" altLang="en-US" dirty="0"/>
              <a:t>최대 </a:t>
            </a:r>
            <a:r>
              <a:rPr lang="en-US" altLang="ko-KR" dirty="0"/>
              <a:t>10</a:t>
            </a:r>
            <a:r>
              <a:rPr lang="ko-KR" altLang="en-US" dirty="0"/>
              <a:t>인의 플레이어가 동시에 참여가능한 멀티플레이 구현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 dirty="0"/>
              <a:t>다양한 이펙트 구현</a:t>
            </a:r>
          </a:p>
          <a:p>
            <a:r>
              <a:rPr lang="en-US" altLang="ko-KR" dirty="0"/>
              <a:t>    </a:t>
            </a:r>
          </a:p>
          <a:p>
            <a:r>
              <a:rPr lang="en-US" altLang="ko-KR" dirty="0"/>
              <a:t>    - </a:t>
            </a:r>
            <a:r>
              <a:rPr lang="ko-KR" altLang="en-US" dirty="0"/>
              <a:t>몬스터나 사람을 때릴 시 혈흔 표시 등</a:t>
            </a:r>
            <a:endParaRPr lang="en-US" altLang="ko-KR" dirty="0"/>
          </a:p>
          <a:p>
            <a:r>
              <a:rPr lang="en-US" altLang="ko-KR" dirty="0"/>
              <a:t>    - </a:t>
            </a:r>
            <a:r>
              <a:rPr lang="ko-KR" altLang="en-US" dirty="0" err="1"/>
              <a:t>보스몬스터가</a:t>
            </a:r>
            <a:r>
              <a:rPr lang="ko-KR" altLang="en-US" dirty="0"/>
              <a:t> </a:t>
            </a:r>
            <a:r>
              <a:rPr lang="ko-KR" altLang="en-US" dirty="0" err="1"/>
              <a:t>공격시</a:t>
            </a:r>
            <a:r>
              <a:rPr lang="ko-KR" altLang="en-US" dirty="0"/>
              <a:t> 주변 이펙트 구현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endParaRPr lang="ko-KR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 dirty="0"/>
              <a:t>그림자 및 조명효과</a:t>
            </a:r>
            <a:endParaRPr lang="en-US" altLang="ko-KR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7716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청록색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583</TotalTime>
  <Words>580</Words>
  <Application>Microsoft Office PowerPoint</Application>
  <PresentationFormat>와이드스크린</PresentationFormat>
  <Paragraphs>190</Paragraphs>
  <Slides>14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Registered User</dc:creator>
  <cp:lastModifiedBy>김도후(2020184040)</cp:lastModifiedBy>
  <cp:revision>11</cp:revision>
  <dcterms:created xsi:type="dcterms:W3CDTF">2015-10-07T05:25:14Z</dcterms:created>
  <dcterms:modified xsi:type="dcterms:W3CDTF">2023-07-02T06:03:53Z</dcterms:modified>
</cp:coreProperties>
</file>

<file path=docProps/thumbnail.jpeg>
</file>